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2" r:id="rId3"/>
    <p:sldId id="260" r:id="rId4"/>
    <p:sldId id="259" r:id="rId5"/>
    <p:sldId id="257" r:id="rId6"/>
    <p:sldId id="265" r:id="rId7"/>
    <p:sldId id="266" r:id="rId8"/>
    <p:sldId id="261" r:id="rId9"/>
    <p:sldId id="263" r:id="rId10"/>
    <p:sldId id="264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8649-C254-435D-B5F5-F17E6D46DF0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2D80-07D7-4DAD-BB4E-1DE53E0D0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716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8649-C254-435D-B5F5-F17E6D46DF0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2D80-07D7-4DAD-BB4E-1DE53E0D0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318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8649-C254-435D-B5F5-F17E6D46DF0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2D80-07D7-4DAD-BB4E-1DE53E0D011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2771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8649-C254-435D-B5F5-F17E6D46DF0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2D80-07D7-4DAD-BB4E-1DE53E0D0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470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8649-C254-435D-B5F5-F17E6D46DF0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2D80-07D7-4DAD-BB4E-1DE53E0D011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4979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8649-C254-435D-B5F5-F17E6D46DF0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2D80-07D7-4DAD-BB4E-1DE53E0D0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5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8649-C254-435D-B5F5-F17E6D46DF0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2D80-07D7-4DAD-BB4E-1DE53E0D0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915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8649-C254-435D-B5F5-F17E6D46DF0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2D80-07D7-4DAD-BB4E-1DE53E0D0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704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8649-C254-435D-B5F5-F17E6D46DF0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2D80-07D7-4DAD-BB4E-1DE53E0D0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074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8649-C254-435D-B5F5-F17E6D46DF0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2D80-07D7-4DAD-BB4E-1DE53E0D0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9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8649-C254-435D-B5F5-F17E6D46DF0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2D80-07D7-4DAD-BB4E-1DE53E0D0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537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8649-C254-435D-B5F5-F17E6D46DF0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2D80-07D7-4DAD-BB4E-1DE53E0D0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25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8649-C254-435D-B5F5-F17E6D46DF0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2D80-07D7-4DAD-BB4E-1DE53E0D0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407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8649-C254-435D-B5F5-F17E6D46DF0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2D80-07D7-4DAD-BB4E-1DE53E0D0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357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8649-C254-435D-B5F5-F17E6D46DF0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2D80-07D7-4DAD-BB4E-1DE53E0D0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816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E2D80-07D7-4DAD-BB4E-1DE53E0D011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8649-C254-435D-B5F5-F17E6D46DF06}" type="datetimeFigureOut">
              <a:rPr lang="ru-RU" smtClean="0"/>
              <a:t>20.11.2020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6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18649-C254-435D-B5F5-F17E6D46DF06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9EE2D80-07D7-4DAD-BB4E-1DE53E0D01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887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76199" y="2082801"/>
            <a:ext cx="11599332" cy="2477917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Правила приема 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Институт математики и информатики 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в 2021 году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631322" y="162524"/>
            <a:ext cx="78117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Северо-Восточный федеральный университет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имени М. К.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Аммосова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математики и информатики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map.ncpti.ru/uploads/event/cover/356/logoti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467" y="127001"/>
            <a:ext cx="1382696" cy="115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644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30200"/>
            <a:ext cx="8596668" cy="1320800"/>
          </a:xfrm>
        </p:spPr>
        <p:txBody>
          <a:bodyPr/>
          <a:lstStyle/>
          <a:p>
            <a:r>
              <a:rPr lang="ru-RU" dirty="0" smtClean="0"/>
              <a:t>Сроки зачисления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117600"/>
            <a:ext cx="10168467" cy="5130799"/>
          </a:xfrm>
        </p:spPr>
        <p:txBody>
          <a:bodyPr>
            <a:normAutofit fontScale="77500" lnSpcReduction="2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1)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июля 2021 г.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конкурсных списков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2) зачисление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этапа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804863" indent="-263525"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- 30 июля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проводится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приоритетного зачисления, на котором осуществляется зачисление лиц, поступающих без вступительных испытаний, поступающих на места в пределах квот</a:t>
            </a:r>
          </a:p>
          <a:p>
            <a:pPr marL="804863" indent="-263525"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- 5 август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г.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этап зачисления, на котором осуществляется зачисление лиц, поступающих по результатам вступительных испытаний на основные места в рамках контрольных цифр, оставшиеся после зачисления без вступительных испытаний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3) на каждом этапе зачисления устанавливается день завершения приема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заявлений о согласии на зачисление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лиц, подлежащих зачислению на этом этапе: </a:t>
            </a:r>
          </a:p>
          <a:p>
            <a:pPr marL="804863" indent="-263525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этапе приоритетного зачисления -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июля 2021 г.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4863" indent="-263525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основном этапе зачисления -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 2021 г.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4) издание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приказов о зачислении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осуществляется:</a:t>
            </a:r>
          </a:p>
          <a:p>
            <a:pPr marL="804863" indent="-263525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этапе приоритетного зачисления -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июля 2021 г.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4863" indent="-263525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основном этапе зачисления -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 2021 г.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043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63115" y="249789"/>
            <a:ext cx="1079269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КОНТАКТЫ:</a:t>
            </a:r>
            <a:endParaRPr lang="ru-RU" sz="18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Центральная приемная комиссия</a:t>
            </a:r>
            <a:r>
              <a:rPr lang="en-US" sz="1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СВФУ</a:t>
            </a:r>
          </a:p>
          <a:p>
            <a:pPr algn="ctr"/>
            <a:endParaRPr lang="ru-RU" sz="18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 Российская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Федерация, Республика Саха (Якутия), г. Якутск, ул. Кулаковского, д. 42,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123 «а», Главный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корпус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Тел.: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(4112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49-69-62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Сайт: </a:t>
            </a: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priem.s-vfu.ru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проект: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postupi.s-vfu.ru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Эл. почта: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pk_svfu@mail.ru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Instagram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https://www.instagram.com/cpk_svfu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математики и информатики</a:t>
            </a:r>
            <a:endParaRPr lang="en-US" sz="18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 Российская Федерация, Республика Саха (Якутия), г. Якутск, ул. Кулаковского, д.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48, 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441, Корпус факультетов естественных наук.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Тел.: (4112)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49-68-33 (УМО),   89644258858 – отв. за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профориентационную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работу ИМИ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Винокурова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Светлана Захаровна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Сайт: </a:t>
            </a:r>
            <a:r>
              <a:rPr lang="en-US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https://www.s-vfu.ru/universitet/rukovodstvo-i-struktura/instituty/imi/abiturient</a:t>
            </a:r>
            <a:r>
              <a:rPr lang="en-US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Instagram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www.instagram.com/imi_svfu/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79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68867" y="69334"/>
            <a:ext cx="8596668" cy="846667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Направления подготовки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бакалавриата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8867" y="1032934"/>
            <a:ext cx="9902878" cy="5532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18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Количество заявлений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47323"/>
            <a:ext cx="986366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Поступающий </a:t>
            </a:r>
            <a:r>
              <a:rPr lang="ru-RU" sz="2800" dirty="0" smtClean="0"/>
              <a:t>может одновременно </a:t>
            </a:r>
            <a:r>
              <a:rPr lang="ru-RU" sz="2800" dirty="0" smtClean="0"/>
              <a:t>подать документы:</a:t>
            </a: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не более чем по </a:t>
            </a:r>
            <a:r>
              <a:rPr lang="ru-RU" sz="2800" b="1" u="sng" dirty="0" smtClean="0">
                <a:solidFill>
                  <a:srgbClr val="FF0000"/>
                </a:solidFill>
              </a:rPr>
              <a:t>5</a:t>
            </a:r>
            <a:r>
              <a:rPr lang="ru-RU" sz="2800" dirty="0" smtClean="0"/>
              <a:t> образовательным программам в головном вузе;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н</a:t>
            </a:r>
            <a:r>
              <a:rPr lang="ru-RU" sz="2800" dirty="0" smtClean="0"/>
              <a:t>е более чем по </a:t>
            </a:r>
            <a:r>
              <a:rPr lang="ru-RU" sz="2800" b="1" u="sng" dirty="0" smtClean="0">
                <a:solidFill>
                  <a:srgbClr val="FF0000"/>
                </a:solidFill>
              </a:rPr>
              <a:t>3</a:t>
            </a:r>
            <a:r>
              <a:rPr lang="ru-RU" sz="2800" dirty="0" smtClean="0"/>
              <a:t> образовательным программам отдельно в каждом из филиалов.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1589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96333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Минимальные </a:t>
            </a:r>
            <a:r>
              <a:rPr lang="ru-RU" dirty="0" smtClean="0"/>
              <a:t>(пороговые) баллы </a:t>
            </a:r>
            <a:r>
              <a:rPr lang="ru-RU" dirty="0" smtClean="0"/>
              <a:t>по вступительным испытаниям (ЕГЭ) для участия в конкурсе на поступление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Русский язык – 40 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Математика – 39 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Физика – 39 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Информатика и ИКТ – 44 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Обществознание – 45 б.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4843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246884"/>
            <a:ext cx="8596668" cy="132080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Средний балл ЕГЭ в 2020 году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933" y="907284"/>
            <a:ext cx="7684029" cy="5366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15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какой основе можно поступить?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9491133" cy="388077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– общий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– вне конкурса без вступительных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испытаний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– особая квота (информация не позднее 1 июня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– целевая квота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не позднее 1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июня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Платное обучение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560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40266"/>
            <a:ext cx="8596668" cy="821267"/>
          </a:xfrm>
        </p:spPr>
        <p:txBody>
          <a:bodyPr/>
          <a:lstStyle/>
          <a:p>
            <a:r>
              <a:rPr lang="ru-RU" dirty="0" smtClean="0"/>
              <a:t>Способы подачи документов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651000"/>
            <a:ext cx="9829799" cy="4724399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Предоставляются </a:t>
            </a:r>
            <a:r>
              <a:rPr lang="ru-RU" sz="2400" b="1" dirty="0" smtClean="0">
                <a:solidFill>
                  <a:srgbClr val="FF0000"/>
                </a:solidFill>
              </a:rPr>
              <a:t>лично</a:t>
            </a:r>
            <a:r>
              <a:rPr lang="ru-RU" sz="2400" dirty="0" smtClean="0"/>
              <a:t> поступающим или доверенным лицом в СВФУ;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Направляются </a:t>
            </a:r>
            <a:r>
              <a:rPr lang="ru-RU" sz="2400" dirty="0" smtClean="0">
                <a:solidFill>
                  <a:srgbClr val="FF0000"/>
                </a:solidFill>
              </a:rPr>
              <a:t>в электронной форме </a:t>
            </a:r>
            <a:r>
              <a:rPr lang="ru-RU" sz="2400" dirty="0" smtClean="0"/>
              <a:t>посредством электронной информационной системы СВФУ (личный кабинет абитуриента) </a:t>
            </a:r>
            <a:r>
              <a:rPr lang="en-US" sz="2400" b="1" dirty="0" smtClean="0">
                <a:solidFill>
                  <a:srgbClr val="FF0000"/>
                </a:solidFill>
              </a:rPr>
              <a:t>priem2021.s-vfu.ru</a:t>
            </a:r>
            <a:r>
              <a:rPr lang="ru-RU" sz="2400" dirty="0" smtClean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Направляются в электронной форме с использованием </a:t>
            </a:r>
            <a:r>
              <a:rPr lang="ru-RU" sz="2400" dirty="0" err="1" smtClean="0"/>
              <a:t>суперсервиса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«</a:t>
            </a:r>
            <a:r>
              <a:rPr lang="ru-RU" sz="2400" b="1" dirty="0" smtClean="0">
                <a:solidFill>
                  <a:srgbClr val="FF0000"/>
                </a:solidFill>
              </a:rPr>
              <a:t>Поступление в вуз онлайн</a:t>
            </a:r>
            <a:r>
              <a:rPr lang="ru-RU" sz="2400" dirty="0" smtClean="0">
                <a:solidFill>
                  <a:srgbClr val="FF0000"/>
                </a:solidFill>
              </a:rPr>
              <a:t>» </a:t>
            </a:r>
            <a:r>
              <a:rPr lang="ru-RU" sz="2400" dirty="0" smtClean="0"/>
              <a:t>посредством федеральной государственной информационной системы «Единый портал государственных и муниципальных услуг (функций);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Направляются в СВФУ через </a:t>
            </a:r>
            <a:r>
              <a:rPr lang="ru-RU" sz="2400" b="1" dirty="0" smtClean="0">
                <a:solidFill>
                  <a:srgbClr val="FF0000"/>
                </a:solidFill>
              </a:rPr>
              <a:t>операторов почтовой связи </a:t>
            </a:r>
            <a:r>
              <a:rPr lang="ru-RU" sz="2400" dirty="0" smtClean="0"/>
              <a:t>общего пользования: Российская Федерация, Республика Саха (Якутия), 677000, г. Якутск, ул. Белинского, д. 58, Приемная комиссия СВФУ.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669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Сроки приема документов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744133"/>
            <a:ext cx="9711267" cy="42972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/>
              <a:t>Начало</a:t>
            </a:r>
            <a:r>
              <a:rPr lang="ru-RU" sz="2800" b="1" dirty="0"/>
              <a:t>:</a:t>
            </a:r>
            <a:r>
              <a:rPr lang="ru-RU" sz="2800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20 июня 2021 г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ru-RU" sz="2800" b="1" dirty="0" smtClean="0"/>
              <a:t>Завершение</a:t>
            </a:r>
            <a:r>
              <a:rPr lang="ru-RU" sz="2800" dirty="0" smtClean="0"/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по </a:t>
            </a:r>
            <a:r>
              <a:rPr lang="ru-RU" sz="2800" dirty="0" smtClean="0"/>
              <a:t>результатам </a:t>
            </a:r>
            <a:r>
              <a:rPr lang="ru-RU" sz="2800" u="sng" dirty="0" smtClean="0"/>
              <a:t>вступительных испытаний </a:t>
            </a:r>
            <a:r>
              <a:rPr lang="ru-RU" sz="2800" dirty="0" smtClean="0"/>
              <a:t>вуза и дополнительных вступительных испытаний – </a:t>
            </a:r>
            <a:r>
              <a:rPr lang="ru-RU" sz="2800" dirty="0" smtClean="0">
                <a:solidFill>
                  <a:srgbClr val="FF0000"/>
                </a:solidFill>
              </a:rPr>
              <a:t>11 июля 2021 г.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/>
              <a:t>только </a:t>
            </a:r>
            <a:r>
              <a:rPr lang="ru-RU" sz="2800" dirty="0" smtClean="0"/>
              <a:t>по </a:t>
            </a:r>
            <a:r>
              <a:rPr lang="ru-RU" sz="2800" u="sng" dirty="0" smtClean="0"/>
              <a:t>результатам ЕГЭ </a:t>
            </a:r>
            <a:r>
              <a:rPr lang="ru-RU" sz="2800" dirty="0" smtClean="0"/>
              <a:t>– </a:t>
            </a:r>
            <a:r>
              <a:rPr lang="ru-RU" sz="2800" dirty="0" smtClean="0">
                <a:solidFill>
                  <a:srgbClr val="FF0000"/>
                </a:solidFill>
              </a:rPr>
              <a:t>25 июля 2021 г.</a:t>
            </a:r>
          </a:p>
          <a:p>
            <a:pPr marL="0" indent="0">
              <a:buNone/>
            </a:pPr>
            <a:endParaRPr lang="ru-RU" sz="2000" i="1" dirty="0" smtClean="0">
              <a:latin typeface="+mj-lt"/>
            </a:endParaRPr>
          </a:p>
          <a:p>
            <a:pPr marL="0" indent="0">
              <a:buNone/>
            </a:pPr>
            <a:r>
              <a:rPr lang="ru-RU" i="1" dirty="0" smtClean="0">
                <a:latin typeface="+mj-lt"/>
              </a:rPr>
              <a:t>При </a:t>
            </a:r>
            <a:r>
              <a:rPr lang="ru-RU" i="1" dirty="0" smtClean="0">
                <a:latin typeface="+mj-lt"/>
              </a:rPr>
              <a:t>поступлении на платные </a:t>
            </a:r>
            <a:r>
              <a:rPr lang="ru-RU" i="1" dirty="0">
                <a:latin typeface="+mj-lt"/>
                <a:cs typeface="Times New Roman" panose="02020603050405020304" pitchFamily="18" charset="0"/>
              </a:rPr>
              <a:t>места </a:t>
            </a:r>
            <a:r>
              <a:rPr lang="ru-RU" i="1" u="sng" dirty="0">
                <a:latin typeface="+mj-lt"/>
                <a:cs typeface="Times New Roman" panose="02020603050405020304" pitchFamily="18" charset="0"/>
              </a:rPr>
              <a:t>при наличии вакантных мест </a:t>
            </a:r>
            <a:r>
              <a:rPr lang="ru-RU" i="1" dirty="0">
                <a:latin typeface="+mj-lt"/>
                <a:cs typeface="Times New Roman" panose="02020603050405020304" pitchFamily="18" charset="0"/>
              </a:rPr>
              <a:t>прием документов завершается </a:t>
            </a:r>
            <a:r>
              <a:rPr lang="ru-RU" b="1" i="1" dirty="0">
                <a:latin typeface="+mj-lt"/>
                <a:cs typeface="Times New Roman" panose="02020603050405020304" pitchFamily="18" charset="0"/>
              </a:rPr>
              <a:t>не позднее 15 </a:t>
            </a:r>
            <a:r>
              <a:rPr lang="ru-RU" b="1" i="1" dirty="0" smtClean="0">
                <a:latin typeface="+mj-lt"/>
                <a:cs typeface="Times New Roman" panose="02020603050405020304" pitchFamily="18" charset="0"/>
              </a:rPr>
              <a:t>октября</a:t>
            </a:r>
            <a:r>
              <a:rPr lang="ru-RU" i="1" dirty="0">
                <a:latin typeface="+mj-lt"/>
                <a:cs typeface="Times New Roman" panose="02020603050405020304" pitchFamily="18" charset="0"/>
              </a:rPr>
              <a:t>.</a:t>
            </a:r>
            <a:endParaRPr lang="ru-R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3045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Сроки проведения вступительных испытаний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015067"/>
            <a:ext cx="9745134" cy="4026295"/>
          </a:xfrm>
        </p:spPr>
        <p:txBody>
          <a:bodyPr/>
          <a:lstStyle/>
          <a:p>
            <a:pPr marL="0" indent="0">
              <a:buNone/>
            </a:pPr>
            <a:r>
              <a:rPr lang="ru-RU" sz="2800" b="1" i="1" dirty="0" smtClean="0">
                <a:cs typeface="Times New Roman" panose="02020603050405020304" pitchFamily="18" charset="0"/>
              </a:rPr>
              <a:t>Период </a:t>
            </a:r>
            <a:r>
              <a:rPr lang="ru-RU" sz="2800" b="1" i="1" dirty="0">
                <a:cs typeface="Times New Roman" panose="02020603050405020304" pitchFamily="18" charset="0"/>
              </a:rPr>
              <a:t>проведения вступительных </a:t>
            </a:r>
            <a:r>
              <a:rPr lang="ru-RU" sz="2800" b="1" i="1" dirty="0" smtClean="0">
                <a:cs typeface="Times New Roman" panose="02020603050405020304" pitchFamily="18" charset="0"/>
              </a:rPr>
              <a:t>испытаний: </a:t>
            </a:r>
            <a:endParaRPr lang="ru-RU" sz="2800" b="1" i="1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12 </a:t>
            </a:r>
            <a:r>
              <a:rPr lang="ru-RU" sz="28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июля – 25 </a:t>
            </a:r>
            <a:r>
              <a:rPr lang="ru-RU" sz="2800" b="1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июля 2021 г</a:t>
            </a:r>
            <a:r>
              <a:rPr lang="ru-RU" sz="2800" b="1" i="1" dirty="0" smtClean="0">
                <a:cs typeface="Times New Roman" panose="02020603050405020304" pitchFamily="18" charset="0"/>
              </a:rPr>
              <a:t>.</a:t>
            </a:r>
            <a:endParaRPr lang="ru-RU" sz="2800" b="1" i="1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i="1" dirty="0"/>
              <a:t>При поступлении </a:t>
            </a:r>
            <a:r>
              <a:rPr lang="ru-RU" i="1" u="sng" dirty="0"/>
              <a:t>на </a:t>
            </a:r>
            <a:r>
              <a:rPr lang="ru-RU" i="1" u="sng" dirty="0" smtClean="0"/>
              <a:t>платные места</a:t>
            </a:r>
            <a:r>
              <a:rPr lang="ru-RU" i="1" dirty="0" smtClean="0"/>
              <a:t>, </a:t>
            </a:r>
            <a:r>
              <a:rPr lang="ru-RU" i="1" dirty="0"/>
              <a:t>а также в случае проведения дополнительного зачисления, вступительные испытания начинаются с </a:t>
            </a:r>
            <a:r>
              <a:rPr lang="ru-RU" b="1" i="1" dirty="0"/>
              <a:t>12 июля</a:t>
            </a:r>
            <a:r>
              <a:rPr lang="ru-RU" i="1" dirty="0"/>
              <a:t> в несколько потоков по мере формирования групп из числа лиц, подавших документы, и завершаются не позднее </a:t>
            </a:r>
            <a:r>
              <a:rPr lang="ru-RU" b="1" i="1" dirty="0"/>
              <a:t>22 октября 2021 г</a:t>
            </a:r>
            <a:r>
              <a:rPr lang="ru-RU" b="1" i="1" dirty="0" smtClean="0"/>
              <a:t>.</a:t>
            </a:r>
          </a:p>
          <a:p>
            <a:pPr marL="0" indent="0">
              <a:buNone/>
            </a:pP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вступительных испытаний размещается на официальном сайте СВФУ к </a:t>
            </a:r>
            <a:r>
              <a:rPr lang="ru-RU"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 2021 г.</a:t>
            </a:r>
            <a:endParaRPr lang="ru-RU" sz="2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657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238</TotalTime>
  <Words>466</Words>
  <Application>Microsoft Office PowerPoint</Application>
  <PresentationFormat>Широкоэкранный</PresentationFormat>
  <Paragraphs>67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Times New Roman</vt:lpstr>
      <vt:lpstr>Trebuchet MS</vt:lpstr>
      <vt:lpstr>Wingdings</vt:lpstr>
      <vt:lpstr>Wingdings 3</vt:lpstr>
      <vt:lpstr>Грань</vt:lpstr>
      <vt:lpstr>Правила приема  в Институт математики и информатики  в 2021 году</vt:lpstr>
      <vt:lpstr>Направления подготовки бакалавриата</vt:lpstr>
      <vt:lpstr>Количество заявлений</vt:lpstr>
      <vt:lpstr>Минимальные (пороговые) баллы по вступительным испытаниям (ЕГЭ) для участия в конкурсе на поступление</vt:lpstr>
      <vt:lpstr>Средний балл ЕГЭ в 2020 году </vt:lpstr>
      <vt:lpstr>На какой основе можно поступить?</vt:lpstr>
      <vt:lpstr>Способы подачи документов</vt:lpstr>
      <vt:lpstr>Сроки приема документов</vt:lpstr>
      <vt:lpstr>Сроки проведения вступительных испытаний</vt:lpstr>
      <vt:lpstr>Сроки зачисления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приема в ИМИ на 2020-2021 уч.г.</dc:title>
  <dc:creator>kfen540_rmp2</dc:creator>
  <cp:lastModifiedBy>kfen540_rmp2</cp:lastModifiedBy>
  <cp:revision>30</cp:revision>
  <dcterms:created xsi:type="dcterms:W3CDTF">2020-11-19T06:10:29Z</dcterms:created>
  <dcterms:modified xsi:type="dcterms:W3CDTF">2020-11-20T03:08:21Z</dcterms:modified>
</cp:coreProperties>
</file>